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5" r:id="rId4"/>
    <p:sldId id="265" r:id="rId5"/>
    <p:sldId id="269" r:id="rId6"/>
    <p:sldId id="261" r:id="rId7"/>
    <p:sldId id="260" r:id="rId8"/>
    <p:sldId id="271" r:id="rId9"/>
    <p:sldId id="264" r:id="rId10"/>
    <p:sldId id="270" r:id="rId11"/>
    <p:sldId id="272" r:id="rId12"/>
    <p:sldId id="276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006600"/>
    <a:srgbClr val="009900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44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40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7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79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0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49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4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8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3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E698-E479-4184-ABD3-E2E987C8FFEF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2F45-7321-4B0C-8FF0-147CBBD73D3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060" y="2062119"/>
            <a:ext cx="10515600" cy="3028864"/>
          </a:xfrm>
        </p:spPr>
        <p:txBody>
          <a:bodyPr>
            <a:normAutofit/>
          </a:bodyPr>
          <a:lstStyle/>
          <a:p>
            <a:r>
              <a:rPr lang="en-SG" sz="4800" b="1" dirty="0" smtClean="0">
                <a:solidFill>
                  <a:srgbClr val="008000"/>
                </a:solidFill>
              </a:rPr>
              <a:t>NEIGHBOURHOOD PLAN UPDATE</a:t>
            </a:r>
            <a:br>
              <a:rPr lang="en-SG" sz="4800" b="1" dirty="0" smtClean="0">
                <a:solidFill>
                  <a:srgbClr val="008000"/>
                </a:solidFill>
              </a:rPr>
            </a:br>
            <a:r>
              <a:rPr lang="en-SG" sz="4800" b="1" dirty="0">
                <a:solidFill>
                  <a:srgbClr val="008000"/>
                </a:solidFill>
              </a:rPr>
              <a:t/>
            </a:r>
            <a:br>
              <a:rPr lang="en-SG" sz="4800" b="1" dirty="0">
                <a:solidFill>
                  <a:srgbClr val="008000"/>
                </a:solidFill>
              </a:rPr>
            </a:br>
            <a:r>
              <a:rPr lang="en-SG" sz="4800" b="1" dirty="0" smtClean="0">
                <a:solidFill>
                  <a:srgbClr val="008000"/>
                </a:solidFill>
              </a:rPr>
              <a:t>2</a:t>
            </a:r>
            <a:r>
              <a:rPr lang="en-SG" sz="4800" b="1" baseline="30000" dirty="0" smtClean="0">
                <a:solidFill>
                  <a:srgbClr val="008000"/>
                </a:solidFill>
              </a:rPr>
              <a:t>ND</a:t>
            </a:r>
            <a:r>
              <a:rPr lang="en-SG" sz="4800" b="1" dirty="0" smtClean="0">
                <a:solidFill>
                  <a:srgbClr val="008000"/>
                </a:solidFill>
              </a:rPr>
              <a:t> NOVEMBER 2024</a:t>
            </a:r>
            <a:endParaRPr lang="en-GB" sz="4800" b="1" dirty="0">
              <a:solidFill>
                <a:srgbClr val="0080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8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rmAutofit fontScale="90000"/>
          </a:bodyPr>
          <a:lstStyle/>
          <a:p>
            <a:r>
              <a:rPr lang="en-SG" b="1" dirty="0" smtClean="0">
                <a:solidFill>
                  <a:srgbClr val="006600"/>
                </a:solidFill>
              </a:rPr>
              <a:t>Survey –What Did North Leigh Say?</a:t>
            </a:r>
            <a:endParaRPr lang="en-GB" b="1" dirty="0">
              <a:solidFill>
                <a:srgbClr val="0066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607300"/>
              </p:ext>
            </p:extLst>
          </p:nvPr>
        </p:nvGraphicFramePr>
        <p:xfrm>
          <a:off x="220909" y="1492809"/>
          <a:ext cx="11885688" cy="4569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30304"/>
                <a:gridCol w="1848657"/>
                <a:gridCol w="4906727"/>
              </a:tblGrid>
              <a:tr h="546432"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Question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Respondents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solidFill>
                            <a:srgbClr val="FF0000"/>
                          </a:solidFill>
                        </a:rPr>
                        <a:t>Top Answer(s)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3157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How would you like North Leigh to be described in 15 years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360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An inclusive,</a:t>
                      </a:r>
                      <a:r>
                        <a:rPr lang="en-SG" sz="2400" b="1" baseline="0" dirty="0" smtClean="0"/>
                        <a:t> friendly, safe community, where everyone gets on well and looks out for one another</a:t>
                      </a:r>
                      <a:endParaRPr lang="en-GB" sz="2400" b="1" dirty="0"/>
                    </a:p>
                  </a:txBody>
                  <a:tcPr/>
                </a:tc>
              </a:tr>
              <a:tr h="758592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How important are these characteristics of North Leigh parish to your household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360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2400" b="1" dirty="0" smtClean="0"/>
                        <a:t>Access to the countryside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2400" b="1" dirty="0" smtClean="0"/>
                        <a:t>Open green spaces/rural views</a:t>
                      </a:r>
                      <a:endParaRPr lang="en-GB" sz="2400" b="1" dirty="0"/>
                    </a:p>
                  </a:txBody>
                  <a:tcPr/>
                </a:tc>
              </a:tr>
              <a:tr h="754473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Are you</a:t>
                      </a:r>
                      <a:r>
                        <a:rPr lang="en-SG" sz="2400" b="1" baseline="0" dirty="0" smtClean="0"/>
                        <a:t> likely to move home in the next 10 years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360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No</a:t>
                      </a:r>
                      <a:endParaRPr lang="en-GB" sz="2400" b="1" dirty="0"/>
                    </a:p>
                  </a:txBody>
                  <a:tcPr/>
                </a:tc>
              </a:tr>
              <a:tr h="766830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In general,</a:t>
                      </a:r>
                      <a:r>
                        <a:rPr lang="en-SG" sz="2400" b="1" baseline="0" dirty="0" smtClean="0"/>
                        <a:t> how often does your household use public transport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359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Never/hardly ever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3692" y="950594"/>
            <a:ext cx="10998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</a:rPr>
              <a:t>Highest Responses in Survey - 355 Respondents and Higher </a:t>
            </a:r>
            <a:r>
              <a:rPr lang="en-GB" sz="2800" b="1" dirty="0" smtClean="0">
                <a:solidFill>
                  <a:srgbClr val="006600"/>
                </a:solidFill>
              </a:rPr>
              <a:t>(3 </a:t>
            </a:r>
            <a:r>
              <a:rPr lang="en-GB" sz="2800" b="1" dirty="0">
                <a:solidFill>
                  <a:srgbClr val="006600"/>
                </a:solidFill>
              </a:rPr>
              <a:t>of </a:t>
            </a:r>
            <a:r>
              <a:rPr lang="en-GB" sz="2800" b="1" dirty="0" smtClean="0">
                <a:solidFill>
                  <a:srgbClr val="006600"/>
                </a:solidFill>
              </a:rPr>
              <a:t>5)</a:t>
            </a:r>
            <a:endParaRPr lang="en-GB" sz="2800" b="1" dirty="0">
              <a:solidFill>
                <a:srgbClr val="006600"/>
              </a:solidFill>
            </a:endParaRPr>
          </a:p>
          <a:p>
            <a:endParaRPr lang="en-GB" sz="28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656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rmAutofit fontScale="90000"/>
          </a:bodyPr>
          <a:lstStyle/>
          <a:p>
            <a:r>
              <a:rPr lang="en-SG" b="1" dirty="0" smtClean="0">
                <a:solidFill>
                  <a:srgbClr val="006600"/>
                </a:solidFill>
              </a:rPr>
              <a:t>Survey –What Did North Leigh Say?</a:t>
            </a:r>
            <a:endParaRPr lang="en-GB" b="1" dirty="0">
              <a:solidFill>
                <a:srgbClr val="0066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93173"/>
              </p:ext>
            </p:extLst>
          </p:nvPr>
        </p:nvGraphicFramePr>
        <p:xfrm>
          <a:off x="220909" y="1492809"/>
          <a:ext cx="11798096" cy="484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93859"/>
                <a:gridCol w="1853513"/>
                <a:gridCol w="4250724"/>
              </a:tblGrid>
              <a:tr h="403065"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Question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Respondents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solidFill>
                            <a:srgbClr val="FF0000"/>
                          </a:solidFill>
                        </a:rPr>
                        <a:t>Top Answer(s)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How serious do</a:t>
                      </a:r>
                      <a:r>
                        <a:rPr lang="en-SG" sz="2400" b="1" baseline="0" dirty="0" smtClean="0"/>
                        <a:t> you consider the following pollution issues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359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Water pollution (e.g. by housing</a:t>
                      </a:r>
                      <a:r>
                        <a:rPr lang="en-SG" sz="2400" b="1" baseline="0" dirty="0" smtClean="0"/>
                        <a:t> development having exceeded sewerage system capacity)</a:t>
                      </a:r>
                      <a:endParaRPr lang="en-GB" sz="2400" b="1" dirty="0"/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Please tell us how many cars your household has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359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Two</a:t>
                      </a:r>
                      <a:endParaRPr lang="en-GB" sz="2400" b="1" dirty="0"/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How many people in your household commute</a:t>
                      </a:r>
                      <a:r>
                        <a:rPr lang="en-SG" sz="2400" b="1" baseline="0" dirty="0" smtClean="0"/>
                        <a:t> to work or school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358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None</a:t>
                      </a:r>
                      <a:endParaRPr lang="en-GB" sz="2400" b="1" dirty="0"/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Do you agree that the following archaeological or historical places and their surroundings</a:t>
                      </a:r>
                      <a:r>
                        <a:rPr lang="en-SG" sz="2400" b="1" baseline="0" dirty="0" smtClean="0"/>
                        <a:t> should be protected from development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356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The Roman Villa at East End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3692" y="950594"/>
            <a:ext cx="10998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</a:rPr>
              <a:t>Highest Responses in Survey - 355 Respondents and Higher </a:t>
            </a:r>
            <a:r>
              <a:rPr lang="en-GB" sz="2800" b="1" dirty="0" smtClean="0">
                <a:solidFill>
                  <a:srgbClr val="006600"/>
                </a:solidFill>
              </a:rPr>
              <a:t>(4 </a:t>
            </a:r>
            <a:r>
              <a:rPr lang="en-GB" sz="2800" b="1" dirty="0">
                <a:solidFill>
                  <a:srgbClr val="006600"/>
                </a:solidFill>
              </a:rPr>
              <a:t>of </a:t>
            </a:r>
            <a:r>
              <a:rPr lang="en-GB" sz="2800" b="1" dirty="0" smtClean="0">
                <a:solidFill>
                  <a:srgbClr val="006600"/>
                </a:solidFill>
              </a:rPr>
              <a:t>5)</a:t>
            </a:r>
            <a:endParaRPr lang="en-GB" sz="2800" b="1" dirty="0">
              <a:solidFill>
                <a:srgbClr val="006600"/>
              </a:solidFill>
            </a:endParaRPr>
          </a:p>
          <a:p>
            <a:endParaRPr lang="en-GB" sz="28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517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rmAutofit fontScale="90000"/>
          </a:bodyPr>
          <a:lstStyle/>
          <a:p>
            <a:r>
              <a:rPr lang="en-SG" b="1" dirty="0" smtClean="0">
                <a:solidFill>
                  <a:srgbClr val="006600"/>
                </a:solidFill>
              </a:rPr>
              <a:t>Survey –What Did North Leigh Say?</a:t>
            </a:r>
            <a:endParaRPr lang="en-GB" b="1" dirty="0">
              <a:solidFill>
                <a:srgbClr val="0066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857777"/>
              </p:ext>
            </p:extLst>
          </p:nvPr>
        </p:nvGraphicFramePr>
        <p:xfrm>
          <a:off x="220909" y="1492809"/>
          <a:ext cx="11798096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92496"/>
                <a:gridCol w="1902941"/>
                <a:gridCol w="4802659"/>
              </a:tblGrid>
              <a:tr h="403065"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Question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/>
                        <a:t>Respondents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solidFill>
                            <a:srgbClr val="FF0000"/>
                          </a:solidFill>
                        </a:rPr>
                        <a:t>Top Answer(s)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Do</a:t>
                      </a:r>
                      <a:r>
                        <a:rPr lang="en-SG" sz="2400" b="1" baseline="0" dirty="0" smtClean="0"/>
                        <a:t> you agree that the following woodlands should be protected from development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SG" sz="2400" b="1" dirty="0" smtClean="0"/>
                        <a:t>Ancient</a:t>
                      </a:r>
                      <a:r>
                        <a:rPr lang="en-SG" sz="2400" b="1" baseline="0" dirty="0" smtClean="0"/>
                        <a:t> hedgerows throughout the parish</a:t>
                      </a:r>
                      <a:endParaRPr lang="en-GB" sz="2400" b="1" dirty="0"/>
                    </a:p>
                  </a:txBody>
                  <a:tcPr/>
                </a:tc>
              </a:tr>
              <a:tr h="695701"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Do you think traffic calming measures e.g. rumble strips, speed humps, should be introduced</a:t>
                      </a:r>
                      <a:r>
                        <a:rPr lang="en-SG" sz="2400" b="1" baseline="0" dirty="0" smtClean="0"/>
                        <a:t> at key points in the parish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355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400" b="1" dirty="0" smtClean="0"/>
                        <a:t>No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3692" y="950594"/>
            <a:ext cx="10998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</a:rPr>
              <a:t>Highest Responses in Survey - 355 Respondents and Higher </a:t>
            </a:r>
            <a:r>
              <a:rPr lang="en-GB" sz="2800" b="1" dirty="0" smtClean="0">
                <a:solidFill>
                  <a:srgbClr val="006600"/>
                </a:solidFill>
              </a:rPr>
              <a:t>(5 </a:t>
            </a:r>
            <a:r>
              <a:rPr lang="en-GB" sz="2800" b="1" dirty="0">
                <a:solidFill>
                  <a:srgbClr val="006600"/>
                </a:solidFill>
              </a:rPr>
              <a:t>of </a:t>
            </a:r>
            <a:r>
              <a:rPr lang="en-GB" sz="2800" b="1" dirty="0" smtClean="0">
                <a:solidFill>
                  <a:srgbClr val="006600"/>
                </a:solidFill>
              </a:rPr>
              <a:t>5)</a:t>
            </a:r>
            <a:endParaRPr lang="en-GB" sz="2800" b="1" dirty="0">
              <a:solidFill>
                <a:srgbClr val="006600"/>
              </a:solidFill>
            </a:endParaRPr>
          </a:p>
          <a:p>
            <a:endParaRPr lang="en-GB" sz="28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0909" y="4958458"/>
            <a:ext cx="11798096" cy="1899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The above is just a snapshot – complete responses are available from the full Survey.</a:t>
            </a:r>
            <a:endParaRPr lang="en-SG" b="1" dirty="0" smtClean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en-SG" b="1" dirty="0" smtClean="0">
                <a:solidFill>
                  <a:srgbClr val="CC0000"/>
                </a:solidFill>
              </a:rPr>
              <a:t>(</a:t>
            </a:r>
            <a:r>
              <a:rPr lang="en-SG" b="1" dirty="0">
                <a:solidFill>
                  <a:srgbClr val="CC0000"/>
                </a:solidFill>
              </a:rPr>
              <a:t>Parish Council Website, North Leigh Facebook Page, Parish Council Mailing List)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73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8437059" cy="1129685"/>
          </a:xfrm>
        </p:spPr>
        <p:txBody>
          <a:bodyPr>
            <a:noAutofit/>
          </a:bodyPr>
          <a:lstStyle/>
          <a:p>
            <a:r>
              <a:rPr lang="en-SG" sz="4000" b="1" dirty="0" smtClean="0">
                <a:solidFill>
                  <a:srgbClr val="006600"/>
                </a:solidFill>
              </a:rPr>
              <a:t>Stay Informed / Get Involved</a:t>
            </a: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69" y="1497191"/>
            <a:ext cx="10983097" cy="5447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36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Stay Informed</a:t>
            </a:r>
          </a:p>
          <a:p>
            <a:pPr marL="0" indent="0">
              <a:buNone/>
            </a:pPr>
            <a:r>
              <a:rPr lang="en-SG" sz="36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If you are not on the </a:t>
            </a:r>
            <a:r>
              <a:rPr lang="en-SG" sz="36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North Leigh Parish Council mailing list</a:t>
            </a:r>
            <a:r>
              <a:rPr lang="en-SG" sz="36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, please do consider providing your email address today – you will be informed of local matters that may be relevant to you!</a:t>
            </a:r>
          </a:p>
          <a:p>
            <a:pPr marL="0" indent="0">
              <a:buNone/>
            </a:pPr>
            <a:endParaRPr lang="en-SG" sz="40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SG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Get Involved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SG" sz="34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If you would like to help out with the Neighbourhood Plan, please let us know.</a:t>
            </a:r>
            <a:endParaRPr lang="en-GB" sz="3400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407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8437059" cy="1129685"/>
          </a:xfrm>
        </p:spPr>
        <p:txBody>
          <a:bodyPr>
            <a:noAutofit/>
          </a:bodyPr>
          <a:lstStyle/>
          <a:p>
            <a:r>
              <a:rPr lang="en-SG" sz="4000" b="1" dirty="0" smtClean="0">
                <a:solidFill>
                  <a:srgbClr val="006600"/>
                </a:solidFill>
              </a:rPr>
              <a:t>Aims of Today</a:t>
            </a: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0909" y="1337307"/>
            <a:ext cx="11827617" cy="1034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000" b="1" dirty="0">
                <a:solidFill>
                  <a:srgbClr val="006600"/>
                </a:solidFill>
              </a:rPr>
              <a:t>To feedback survey results </a:t>
            </a:r>
          </a:p>
          <a:p>
            <a:pPr lvl="0"/>
            <a:r>
              <a:rPr lang="en-GB" sz="2000" b="1" dirty="0">
                <a:solidFill>
                  <a:srgbClr val="006600"/>
                </a:solidFill>
              </a:rPr>
              <a:t>To set out emerging </a:t>
            </a:r>
            <a:r>
              <a:rPr lang="en-GB" sz="2000" b="1" dirty="0" smtClean="0">
                <a:solidFill>
                  <a:srgbClr val="006600"/>
                </a:solidFill>
              </a:rPr>
              <a:t>Neighboured Plan </a:t>
            </a:r>
            <a:r>
              <a:rPr lang="en-GB" sz="2000" b="1" dirty="0">
                <a:solidFill>
                  <a:srgbClr val="006600"/>
                </a:solidFill>
              </a:rPr>
              <a:t>vision, objectives, and broad policy themes for community feedback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978" y="1970736"/>
            <a:ext cx="8437059" cy="1129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b="1" dirty="0" smtClean="0">
                <a:solidFill>
                  <a:srgbClr val="006600"/>
                </a:solidFill>
              </a:rPr>
              <a:t>Today’s Agenda</a:t>
            </a:r>
            <a:endParaRPr lang="en-GB" sz="4000" b="1" dirty="0">
              <a:solidFill>
                <a:srgbClr val="0066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50521"/>
              </p:ext>
            </p:extLst>
          </p:nvPr>
        </p:nvGraphicFramePr>
        <p:xfrm>
          <a:off x="295049" y="2940046"/>
          <a:ext cx="11287350" cy="3655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5837"/>
                <a:gridCol w="4901513"/>
              </a:tblGrid>
              <a:tr h="821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Welcome</a:t>
                      </a:r>
                      <a:r>
                        <a:rPr lang="en-GB" sz="20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introductions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0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(including Neighbourhood Plan Committee, Why a Neighbourhood Plan, Timelines, Summary of Survey)</a:t>
                      </a:r>
                      <a:endParaRPr lang="en-GB" sz="20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SG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Neighbourhood Plan Committee</a:t>
                      </a:r>
                    </a:p>
                    <a:p>
                      <a:pPr marL="0" algn="l" defTabSz="914400" rtl="0" eaLnBrk="1" latinLnBrk="0" hangingPunct="1"/>
                      <a:r>
                        <a:rPr lang="en-SG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Led by Sherard Veasey</a:t>
                      </a:r>
                      <a:endParaRPr lang="en-GB" sz="2000" b="1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1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 steps in the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(including draft vision, objectives, and broad policy themes)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Community First Oxfordshire</a:t>
                      </a:r>
                    </a:p>
                    <a:p>
                      <a:r>
                        <a:rPr lang="en-SG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Tom</a:t>
                      </a:r>
                      <a:r>
                        <a:rPr lang="en-SG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McCulloch</a:t>
                      </a:r>
                      <a:endParaRPr lang="en-GB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1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 and answer</a:t>
                      </a:r>
                      <a:endParaRPr lang="en-GB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 and </a:t>
                      </a:r>
                      <a:r>
                        <a:rPr lang="en-SG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Neighbourhood Plan Committee</a:t>
                      </a:r>
                    </a:p>
                    <a:p>
                      <a:endParaRPr lang="en-GB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7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including feedback on t</a:t>
                      </a:r>
                      <a:r>
                        <a:rPr lang="en-GB" sz="20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draft vision, objectives, and broad policy themes)</a:t>
                      </a:r>
                      <a:endParaRPr lang="en-GB" sz="20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 and </a:t>
                      </a:r>
                      <a:r>
                        <a:rPr lang="en-SG" sz="20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Neighbourhood Plan Committee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1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Autofit/>
          </a:bodyPr>
          <a:lstStyle/>
          <a:p>
            <a:r>
              <a:rPr lang="en-SG" sz="4000" b="1" dirty="0" smtClean="0">
                <a:solidFill>
                  <a:srgbClr val="006600"/>
                </a:solidFill>
              </a:rPr>
              <a:t>Neighbourhood Plan Committee</a:t>
            </a: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3" y="1145874"/>
            <a:ext cx="10058400" cy="474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7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8437059" cy="1129685"/>
          </a:xfrm>
        </p:spPr>
        <p:txBody>
          <a:bodyPr>
            <a:noAutofit/>
          </a:bodyPr>
          <a:lstStyle/>
          <a:p>
            <a:r>
              <a:rPr lang="en-SG" sz="4000" b="1" dirty="0" smtClean="0">
                <a:solidFill>
                  <a:srgbClr val="006600"/>
                </a:solidFill>
              </a:rPr>
              <a:t>What is a Neighbourhood Plan?</a:t>
            </a:r>
            <a:br>
              <a:rPr lang="en-SG" sz="4000" b="1" dirty="0" smtClean="0">
                <a:solidFill>
                  <a:srgbClr val="006600"/>
                </a:solidFill>
              </a:rPr>
            </a:b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69" y="1497192"/>
            <a:ext cx="10983097" cy="5101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Gov.uk says:</a:t>
            </a:r>
          </a:p>
          <a:p>
            <a:pPr marL="0" indent="0">
              <a:buNone/>
            </a:pPr>
            <a:endParaRPr lang="en-GB" sz="40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40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“ … Neighbourhood </a:t>
            </a:r>
            <a:r>
              <a:rPr lang="en-GB" sz="4000" b="1" i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planning is a new way for communities to have a say in the future of the places where they live and work. It gives you the power to produce a plan with real legal weight that directs development in your local area. </a:t>
            </a:r>
            <a:r>
              <a:rPr lang="en-GB" sz="4000" b="1" i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…”</a:t>
            </a:r>
          </a:p>
          <a:p>
            <a:pPr marL="0" indent="0">
              <a:buNone/>
            </a:pPr>
            <a:endParaRPr lang="en-GB" sz="40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Note – There has been no change to the status of the Neighbourhood Plan under the new government’s revision of the NPPF. </a:t>
            </a:r>
            <a:endParaRPr lang="en-GB" sz="40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8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6172" y="97874"/>
            <a:ext cx="11382086" cy="1129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b="1" dirty="0" smtClean="0">
                <a:solidFill>
                  <a:srgbClr val="006600"/>
                </a:solidFill>
              </a:rPr>
              <a:t>Some Benefits of a Neighbourhood Plan</a:t>
            </a:r>
            <a:endParaRPr lang="en-GB" sz="4000" b="1" dirty="0">
              <a:solidFill>
                <a:srgbClr val="0066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5846" y="1115190"/>
            <a:ext cx="10983097" cy="2191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We can shape the Parish for ourselves and for future generations</a:t>
            </a:r>
          </a:p>
          <a:p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Developers can no longer use lack of a Neighbourhood Plan </a:t>
            </a:r>
            <a:r>
              <a:rPr lang="en-GB" sz="4000" b="1" u="sng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against us </a:t>
            </a:r>
            <a:r>
              <a:rPr lang="en-GB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(Manor Oak appeal)</a:t>
            </a:r>
          </a:p>
          <a:p>
            <a:r>
              <a:rPr lang="en-SG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Community Infrastructure Levy “CIL”, more money for North Leigh with a Neighbourhood Plan (25% rather than 10%)</a:t>
            </a:r>
            <a:endParaRPr lang="en-GB" sz="40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5847" y="3306334"/>
            <a:ext cx="11382086" cy="1129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b="1" dirty="0" smtClean="0">
                <a:solidFill>
                  <a:srgbClr val="006600"/>
                </a:solidFill>
              </a:rPr>
              <a:t>So what are the downsides?</a:t>
            </a:r>
            <a:endParaRPr lang="en-GB" sz="4000" b="1" dirty="0">
              <a:solidFill>
                <a:srgbClr val="0066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5847" y="4131219"/>
            <a:ext cx="10983097" cy="2548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SG" sz="31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Not </a:t>
            </a:r>
            <a:r>
              <a:rPr lang="en-SG" sz="31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much that I can see …</a:t>
            </a:r>
            <a:endParaRPr lang="en-SG" sz="31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r>
              <a:rPr lang="en-SG" sz="31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Costs </a:t>
            </a:r>
            <a:r>
              <a:rPr lang="en-SG" sz="31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almost </a:t>
            </a:r>
            <a:r>
              <a:rPr lang="en-SG" sz="31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all borne by grants </a:t>
            </a:r>
            <a:r>
              <a:rPr lang="en-SG" sz="31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- very </a:t>
            </a:r>
            <a:r>
              <a:rPr lang="en-SG" sz="31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little cost to the </a:t>
            </a:r>
            <a:r>
              <a:rPr lang="en-SG" sz="31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Parish</a:t>
            </a:r>
          </a:p>
          <a:p>
            <a:r>
              <a:rPr lang="en-SG" sz="31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Time and effort by the Neighbourhood Plan Committee and everyone in the Parish who provides feedback and gets involved</a:t>
            </a:r>
            <a:endParaRPr lang="en-SG" sz="31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GB" sz="40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92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510846" y="1623332"/>
            <a:ext cx="535459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17" name="Right Arrow 16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5400000">
            <a:off x="9396119" y="3682684"/>
            <a:ext cx="259171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29" name="Right Arrow 28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8" name="Rounded Rectangle 5"/>
          <p:cNvSpPr/>
          <p:nvPr/>
        </p:nvSpPr>
        <p:spPr>
          <a:xfrm>
            <a:off x="8134405" y="1466471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Autumn/</a:t>
            </a:r>
          </a:p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Winter</a:t>
            </a: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2024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Rounded Rectangle 5"/>
          <p:cNvSpPr/>
          <p:nvPr/>
        </p:nvSpPr>
        <p:spPr>
          <a:xfrm>
            <a:off x="8356077" y="2198620"/>
            <a:ext cx="3629493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24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</a:t>
            </a:r>
            <a:r>
              <a:rPr lang="en-GB" sz="24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Plan policies and evidence base, finalise Design Code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80866" y="515967"/>
            <a:ext cx="10515600" cy="6163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4000" b="1" dirty="0" smtClean="0">
                <a:solidFill>
                  <a:srgbClr val="006600"/>
                </a:solidFill>
              </a:rPr>
              <a:t>Neighbourhood Plan Projected Timeline</a:t>
            </a: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57" name="Picture 5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58" name="Rounded Rectangle 5"/>
          <p:cNvSpPr/>
          <p:nvPr/>
        </p:nvSpPr>
        <p:spPr>
          <a:xfrm>
            <a:off x="5420357" y="1481569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Summer/ Autumn 2024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Rounded Rectangle 5"/>
          <p:cNvSpPr/>
          <p:nvPr/>
        </p:nvSpPr>
        <p:spPr>
          <a:xfrm>
            <a:off x="5688566" y="2206146"/>
            <a:ext cx="1880799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Survey</a:t>
            </a:r>
          </a:p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Evidence Gathering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ounded Rectangle 5"/>
          <p:cNvSpPr/>
          <p:nvPr/>
        </p:nvSpPr>
        <p:spPr>
          <a:xfrm>
            <a:off x="2706309" y="1488686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Spring 2024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Rounded Rectangle 5"/>
          <p:cNvSpPr/>
          <p:nvPr/>
        </p:nvSpPr>
        <p:spPr>
          <a:xfrm>
            <a:off x="2927982" y="2220835"/>
            <a:ext cx="1973871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Launch Event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754334" y="1619642"/>
            <a:ext cx="580452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65" name="Right Arrow 64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70" name="Rounded Rectangle 5"/>
          <p:cNvSpPr/>
          <p:nvPr/>
        </p:nvSpPr>
        <p:spPr>
          <a:xfrm>
            <a:off x="80866" y="4029407"/>
            <a:ext cx="1927336" cy="1861406"/>
          </a:xfrm>
          <a:prstGeom prst="rect">
            <a:avLst/>
          </a:prstGeom>
          <a:solidFill>
            <a:srgbClr val="CC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Autumn/</a:t>
            </a:r>
          </a:p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Winter</a:t>
            </a: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2025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1" name="Rounded Rectangle 5"/>
          <p:cNvSpPr/>
          <p:nvPr/>
        </p:nvSpPr>
        <p:spPr>
          <a:xfrm>
            <a:off x="302538" y="4761556"/>
            <a:ext cx="3629493" cy="1470487"/>
          </a:xfrm>
          <a:prstGeom prst="rect">
            <a:avLst/>
          </a:prstGeom>
          <a:solidFill>
            <a:srgbClr val="FF5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Public Referendum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5" name="Rounded Rectangle 5"/>
          <p:cNvSpPr/>
          <p:nvPr/>
        </p:nvSpPr>
        <p:spPr>
          <a:xfrm>
            <a:off x="4061568" y="4062568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Autumn 2025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" name="Rounded Rectangle 5"/>
          <p:cNvSpPr/>
          <p:nvPr/>
        </p:nvSpPr>
        <p:spPr>
          <a:xfrm>
            <a:off x="4283240" y="4794717"/>
            <a:ext cx="3629493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Examination by West Oxfordshire District Council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0" name="Rounded Rectangle 5"/>
          <p:cNvSpPr/>
          <p:nvPr/>
        </p:nvSpPr>
        <p:spPr>
          <a:xfrm>
            <a:off x="8196189" y="4065109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Spring/</a:t>
            </a:r>
          </a:p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Summer 202</a:t>
            </a: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Rounded Rectangle 5"/>
          <p:cNvSpPr/>
          <p:nvPr/>
        </p:nvSpPr>
        <p:spPr>
          <a:xfrm>
            <a:off x="8417861" y="4797258"/>
            <a:ext cx="3629493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24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Statutory </a:t>
            </a:r>
            <a:r>
              <a:rPr lang="en-GB" sz="24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draft Plan and final Plan consultations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2" name="Group 81"/>
          <p:cNvGrpSpPr/>
          <p:nvPr/>
        </p:nvGrpSpPr>
        <p:grpSpPr>
          <a:xfrm rot="10800000">
            <a:off x="6339047" y="4158073"/>
            <a:ext cx="1506999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83" name="Right Arrow 82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 rot="10800000">
            <a:off x="2291658" y="4196524"/>
            <a:ext cx="1506999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86" name="Right Arrow 85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31" name="Rounded Rectangle 5"/>
          <p:cNvSpPr/>
          <p:nvPr/>
        </p:nvSpPr>
        <p:spPr>
          <a:xfrm>
            <a:off x="93632" y="1452201"/>
            <a:ext cx="1927336" cy="1861406"/>
          </a:xfrm>
          <a:prstGeom prst="rect">
            <a:avLst/>
          </a:prstGeom>
          <a:solidFill>
            <a:srgbClr val="0066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2023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ounded Rectangle 5"/>
          <p:cNvSpPr/>
          <p:nvPr/>
        </p:nvSpPr>
        <p:spPr>
          <a:xfrm>
            <a:off x="327092" y="2140912"/>
            <a:ext cx="2035850" cy="1470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lvl="1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SG" sz="2200" kern="1200" dirty="0" smtClean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Neighbourhood Plan Project Commences</a:t>
            </a:r>
            <a:endParaRPr lang="en-GB" sz="2200" kern="1200" dirty="0"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117284" y="1581919"/>
            <a:ext cx="524778" cy="368848"/>
            <a:chOff x="1833966" y="1514546"/>
            <a:chExt cx="295710" cy="368848"/>
          </a:xfrm>
          <a:solidFill>
            <a:srgbClr val="006600"/>
          </a:solidFill>
        </p:grpSpPr>
        <p:sp>
          <p:nvSpPr>
            <p:cNvPr id="34" name="Right Arrow 33"/>
            <p:cNvSpPr/>
            <p:nvPr/>
          </p:nvSpPr>
          <p:spPr>
            <a:xfrm rot="47605">
              <a:off x="1833966" y="1514546"/>
              <a:ext cx="295710" cy="36884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4"/>
            <p:cNvSpPr/>
            <p:nvPr/>
          </p:nvSpPr>
          <p:spPr>
            <a:xfrm rot="47605">
              <a:off x="1833970" y="1587702"/>
              <a:ext cx="206997" cy="2213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500" kern="12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84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Autofit/>
          </a:bodyPr>
          <a:lstStyle/>
          <a:p>
            <a:r>
              <a:rPr lang="en-SG" sz="4000" b="1" dirty="0">
                <a:solidFill>
                  <a:srgbClr val="006600"/>
                </a:solidFill>
              </a:rPr>
              <a:t>Survey –What Did North Leigh Say?</a:t>
            </a:r>
            <a:endParaRPr lang="en-GB" sz="4000" b="1" dirty="0">
              <a:solidFill>
                <a:srgbClr val="006600"/>
              </a:solidFill>
            </a:endParaRPr>
          </a:p>
        </p:txBody>
      </p:sp>
      <p:pic>
        <p:nvPicPr>
          <p:cNvPr id="7" name="Picture 6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890" y="-67790"/>
            <a:ext cx="3764280" cy="1326412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9296391" y="6325667"/>
            <a:ext cx="589014" cy="4128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SG" sz="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  <a:endParaRPr lang="en-GB" sz="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86128" y="2315209"/>
            <a:ext cx="593124" cy="3553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SG" sz="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  <a:endParaRPr lang="en-GB" sz="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058626" y="2125737"/>
            <a:ext cx="457403" cy="37894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SG" sz="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  <a:endParaRPr lang="en-GB" sz="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862573" y="5946724"/>
            <a:ext cx="432689" cy="37894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SG" sz="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  <a:endParaRPr lang="en-GB" sz="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405170" y="6051067"/>
            <a:ext cx="457403" cy="37894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SG" sz="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  <a:endParaRPr lang="en-GB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9" y="1004320"/>
            <a:ext cx="11419156" cy="572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2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rmAutofit fontScale="90000"/>
          </a:bodyPr>
          <a:lstStyle/>
          <a:p>
            <a:r>
              <a:rPr lang="en-SG" b="1" dirty="0" smtClean="0">
                <a:solidFill>
                  <a:srgbClr val="006600"/>
                </a:solidFill>
              </a:rPr>
              <a:t>Survey –What Did North Leigh Say?</a:t>
            </a:r>
            <a:endParaRPr lang="en-GB" b="1" dirty="0">
              <a:solidFill>
                <a:srgbClr val="0066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8" y="903610"/>
            <a:ext cx="11483177" cy="58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6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09" y="287223"/>
            <a:ext cx="10515600" cy="616387"/>
          </a:xfrm>
        </p:spPr>
        <p:txBody>
          <a:bodyPr>
            <a:normAutofit fontScale="90000"/>
          </a:bodyPr>
          <a:lstStyle/>
          <a:p>
            <a:r>
              <a:rPr lang="en-SG" b="1" dirty="0" smtClean="0">
                <a:solidFill>
                  <a:srgbClr val="006600"/>
                </a:solidFill>
              </a:rPr>
              <a:t>Survey –What Did North Leigh Say?</a:t>
            </a:r>
            <a:endParaRPr lang="en-GB" b="1" dirty="0">
              <a:solidFill>
                <a:srgbClr val="00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60" y="3448105"/>
            <a:ext cx="4135314" cy="318729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7" y="3629919"/>
            <a:ext cx="6067273" cy="2823671"/>
          </a:xfrm>
        </p:spPr>
      </p:pic>
      <p:sp>
        <p:nvSpPr>
          <p:cNvPr id="7" name="Rectangle 6"/>
          <p:cNvSpPr/>
          <p:nvPr/>
        </p:nvSpPr>
        <p:spPr>
          <a:xfrm>
            <a:off x="220909" y="1531919"/>
            <a:ext cx="47135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Would you like to see new housing development in</a:t>
            </a:r>
          </a:p>
          <a:p>
            <a:r>
              <a:rPr lang="en-GB" sz="28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North Leigh parish?</a:t>
            </a:r>
          </a:p>
          <a:p>
            <a:r>
              <a:rPr lang="en-GB" sz="2800" b="1" dirty="0" smtClean="0">
                <a:solidFill>
                  <a:srgbClr val="006600"/>
                </a:solidFill>
              </a:rPr>
              <a:t>Respondents = 355</a:t>
            </a:r>
            <a:endParaRPr lang="en-GB" sz="2800" b="1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2173" y="1520798"/>
            <a:ext cx="71968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Do you think The Neighbourhood Plan should contain policies to conserve and enhance nature, biodiversity, and wildlife in North Leigh parish?</a:t>
            </a:r>
          </a:p>
          <a:p>
            <a:r>
              <a:rPr lang="en-GB" sz="2800" b="1" dirty="0" smtClean="0">
                <a:solidFill>
                  <a:srgbClr val="006600"/>
                </a:solidFill>
              </a:rPr>
              <a:t>Respondents = 358 </a:t>
            </a:r>
            <a:endParaRPr lang="en-GB" sz="2800" b="1" dirty="0">
              <a:solidFill>
                <a:srgbClr val="006600"/>
              </a:solidFill>
            </a:endParaRPr>
          </a:p>
        </p:txBody>
      </p:sp>
      <p:pic>
        <p:nvPicPr>
          <p:cNvPr id="10" name="Picture 9" descr="A close up of a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7" y="-98853"/>
            <a:ext cx="3764280" cy="13264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3692" y="950594"/>
            <a:ext cx="10817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6600"/>
                </a:solidFill>
              </a:rPr>
              <a:t>Highest Responses in Survey - 355 Respondents and Higher </a:t>
            </a:r>
            <a:r>
              <a:rPr lang="en-GB" sz="2800" b="1" dirty="0" smtClean="0">
                <a:solidFill>
                  <a:srgbClr val="006600"/>
                </a:solidFill>
              </a:rPr>
              <a:t>(2 </a:t>
            </a:r>
            <a:r>
              <a:rPr lang="en-GB" sz="2800" b="1" dirty="0">
                <a:solidFill>
                  <a:srgbClr val="006600"/>
                </a:solidFill>
              </a:rPr>
              <a:t>of </a:t>
            </a:r>
            <a:r>
              <a:rPr lang="en-GB" sz="2800" b="1" dirty="0" smtClean="0">
                <a:solidFill>
                  <a:srgbClr val="006600"/>
                </a:solidFill>
              </a:rPr>
              <a:t>5)</a:t>
            </a:r>
            <a:endParaRPr lang="en-GB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8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808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NEIGHBOURHOOD PLAN UPDATE  2ND NOVEMBER 2024</vt:lpstr>
      <vt:lpstr>Aims of Today</vt:lpstr>
      <vt:lpstr>Neighbourhood Plan Committee</vt:lpstr>
      <vt:lpstr>What is a Neighbourhood Plan? </vt:lpstr>
      <vt:lpstr>PowerPoint Presentation</vt:lpstr>
      <vt:lpstr>PowerPoint Presentation</vt:lpstr>
      <vt:lpstr>Survey –What Did North Leigh Say?</vt:lpstr>
      <vt:lpstr>Survey –What Did North Leigh Say?</vt:lpstr>
      <vt:lpstr>Survey –What Did North Leigh Say?</vt:lpstr>
      <vt:lpstr>Survey –What Did North Leigh Say?</vt:lpstr>
      <vt:lpstr>Survey –What Did North Leigh Say?</vt:lpstr>
      <vt:lpstr>Survey –What Did North Leigh Say?</vt:lpstr>
      <vt:lpstr>Stay Informed / Get Involved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74</cp:revision>
  <dcterms:created xsi:type="dcterms:W3CDTF">2024-10-23T14:32:32Z</dcterms:created>
  <dcterms:modified xsi:type="dcterms:W3CDTF">2024-11-13T00:54:10Z</dcterms:modified>
</cp:coreProperties>
</file>